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8" r:id="rId5"/>
    <p:sldId id="307"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5" autoAdjust="0"/>
    <p:restoredTop sz="96236" autoAdjust="0"/>
  </p:normalViewPr>
  <p:slideViewPr>
    <p:cSldViewPr snapToGrid="0" snapToObjects="1" showGuides="1">
      <p:cViewPr varScale="1">
        <p:scale>
          <a:sx n="23" d="100"/>
          <a:sy n="23" d="100"/>
        </p:scale>
        <p:origin x="1548"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8/1/2023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8/1/2023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5.jpe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31.png"/><Relationship Id="rId3" Type="http://schemas.openxmlformats.org/officeDocument/2006/relationships/image" Target="../media/image28.svg"/><Relationship Id="rId7" Type="http://schemas.openxmlformats.org/officeDocument/2006/relationships/image" Target="../media/image5.jpeg"/><Relationship Id="rId12" Type="http://schemas.openxmlformats.org/officeDocument/2006/relationships/image" Target="../media/image29.png"/><Relationship Id="rId17" Type="http://schemas.openxmlformats.org/officeDocument/2006/relationships/image" Target="../media/image13.png"/><Relationship Id="rId2" Type="http://schemas.openxmlformats.org/officeDocument/2006/relationships/image" Target="../media/image27.png"/><Relationship Id="rId16"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3.jpg"/><Relationship Id="rId11" Type="http://schemas.openxmlformats.org/officeDocument/2006/relationships/image" Target="../media/image9.png"/><Relationship Id="rId5" Type="http://schemas.openxmlformats.org/officeDocument/2006/relationships/image" Target="../media/image40.png"/><Relationship Id="rId15" Type="http://schemas.openxmlformats.org/officeDocument/2006/relationships/image" Target="../media/image12.png"/><Relationship Id="rId10" Type="http://schemas.openxmlformats.org/officeDocument/2006/relationships/image" Target="../media/image8.png"/><Relationship Id="rId19" Type="http://schemas.openxmlformats.org/officeDocument/2006/relationships/image" Target="../media/image32.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image" Target="../media/image28.svg"/><Relationship Id="rId7" Type="http://schemas.openxmlformats.org/officeDocument/2006/relationships/image" Target="../media/image5.jpeg"/><Relationship Id="rId12" Type="http://schemas.openxmlformats.org/officeDocument/2006/relationships/image" Target="../media/image29.png"/><Relationship Id="rId2" Type="http://schemas.openxmlformats.org/officeDocument/2006/relationships/image" Target="../media/image27.png"/><Relationship Id="rId16" Type="http://schemas.openxmlformats.org/officeDocument/2006/relationships/image" Target="../media/image33.png"/><Relationship Id="rId1" Type="http://schemas.openxmlformats.org/officeDocument/2006/relationships/slideLayout" Target="../slideLayouts/slideLayout14.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110.png"/><Relationship Id="rId9" Type="http://schemas.openxmlformats.org/officeDocument/2006/relationships/image" Target="../media/image7.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4.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284903"/>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734105"/>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587621"/>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2"/>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6406346"/>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192463"/>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Here </a:t>
                </a:r>
                <a14:m>
                  <m:oMath xmlns:m="http://schemas.openxmlformats.org/officeDocument/2006/math">
                    <m:sSub>
                      <m:sSubPr>
                        <m:ctrlPr>
                          <a:rPr lang="en-US" sz="3000" i="1" dirty="0">
                            <a:latin typeface="Cambria Math" panose="02040503050406030204" pitchFamily="18" charset="0"/>
                            <a:cs typeface="Arial" panose="020B0604020202020204" pitchFamily="34" charset="0"/>
                          </a:rPr>
                        </m:ctrlPr>
                      </m:sSubPr>
                      <m:e>
                        <m:r>
                          <a:rPr lang="en-US" sz="3000" i="1" dirty="0">
                            <a:latin typeface="Cambria Math" panose="02040503050406030204" pitchFamily="18" charset="0"/>
                            <a:cs typeface="Arial" panose="020B0604020202020204" pitchFamily="34" charset="0"/>
                          </a:rPr>
                          <m:t>𝑃</m:t>
                        </m:r>
                      </m:e>
                      <m:sub>
                        <m:r>
                          <a:rPr lang="en-US" sz="3000" i="1" dirty="0">
                            <a:latin typeface="Cambria Math" panose="02040503050406030204" pitchFamily="18" charset="0"/>
                            <a:cs typeface="Arial" panose="020B0604020202020204" pitchFamily="34" charset="0"/>
                          </a:rPr>
                          <m:t>𝑁𝐿</m:t>
                        </m:r>
                      </m:sub>
                    </m:sSub>
                    <m:r>
                      <a:rPr lang="en-US" sz="3000" i="1" dirty="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is the nonlinear polarization in media, </a:t>
                </a:r>
                <a14:m>
                  <m:oMath xmlns:m="http://schemas.openxmlformats.org/officeDocument/2006/math">
                    <m:sSub>
                      <m:sSubPr>
                        <m:ctrlPr>
                          <a:rPr lang="en-US" sz="3000" i="1" smtClean="0">
                            <a:latin typeface="Cambria Math" panose="02040503050406030204" pitchFamily="18" charset="0"/>
                            <a:cs typeface="Arial" panose="020B0604020202020204" pitchFamily="34" charset="0"/>
                          </a:rPr>
                        </m:ctrlPr>
                      </m:sSubPr>
                      <m:e>
                        <m:r>
                          <a:rPr lang="en-US" sz="3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3000" b="0" i="1" smtClean="0">
                            <a:latin typeface="Cambria Math" panose="02040503050406030204" pitchFamily="18" charset="0"/>
                            <a:cs typeface="Arial" panose="020B0604020202020204" pitchFamily="34" charset="0"/>
                          </a:rPr>
                          <m:t>0</m:t>
                        </m:r>
                      </m:sub>
                    </m:sSub>
                  </m:oMath>
                </a14:m>
                <a:r>
                  <a:rPr lang="en-US" sz="3000" dirty="0">
                    <a:latin typeface="Neue Haas Grotesk Text Pro" panose="020B0504020202020204" pitchFamily="34" charset="0"/>
                    <a:cs typeface="Arial" panose="020B0604020202020204" pitchFamily="34" charset="0"/>
                  </a:rPr>
                  <a:t> is the permittivity of free space,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𝜇</m:t>
                    </m:r>
                  </m:oMath>
                </a14:m>
                <a:r>
                  <a:rPr lang="en-US" sz="3000" dirty="0">
                    <a:latin typeface="Neue Haas Grotesk Text Pro" panose="020B0504020202020204" pitchFamily="34" charset="0"/>
                    <a:cs typeface="Arial" panose="020B0604020202020204" pitchFamily="34" charset="0"/>
                  </a:rPr>
                  <a:t> is the permeability of free space and </a:t>
                </a:r>
                <a14:m>
                  <m:oMath xmlns:m="http://schemas.openxmlformats.org/officeDocument/2006/math">
                    <m:r>
                      <a:rPr lang="en-US" sz="30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is the electric conductivity.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192463"/>
                <a:ext cx="13061950" cy="5632311"/>
              </a:xfrm>
              <a:prstGeom prst="rect">
                <a:avLst/>
              </a:prstGeom>
              <a:blipFill>
                <a:blip r:embed="rId3"/>
                <a:stretch>
                  <a:fillRect l="-1120" t="-1407" r="-1120" b="-23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4"/>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5"/>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Courant–Friedrichs–Lewy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09" y="17148689"/>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4808360" y="22279932"/>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299814" y="23389856"/>
            <a:ext cx="6266667" cy="1186667"/>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1"/>
          <a:stretch>
            <a:fillRect/>
          </a:stretch>
        </p:blipFill>
        <p:spPr>
          <a:xfrm>
            <a:off x="19906731" y="26179315"/>
            <a:ext cx="3473892" cy="1097936"/>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2"/>
          <a:stretch>
            <a:fillRect/>
          </a:stretch>
        </p:blipFill>
        <p:spPr>
          <a:xfrm>
            <a:off x="15554286" y="12641359"/>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3"/>
          <a:stretch>
            <a:fillRect/>
          </a:stretch>
        </p:blipFill>
        <p:spPr>
          <a:xfrm>
            <a:off x="15554286" y="1581286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757740"/>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30853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0960571" y="14009401"/>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54286" y="23028051"/>
            <a:ext cx="11254317" cy="56232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335317" y="23907353"/>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414625" y="2744985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C4A6D4-FEAE-1A5B-2B83-7AE1796764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6270" y="24865534"/>
            <a:ext cx="5152751" cy="1317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8B32E16-577B-A383-C926-E4B8C23EC2D7}"/>
                  </a:ext>
                </a:extLst>
              </p:cNvPr>
              <p:cNvSpPr txBox="1"/>
              <p:nvPr/>
            </p:nvSpPr>
            <p:spPr>
              <a:xfrm>
                <a:off x="10924609" y="22308802"/>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(1)</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56" name="TextBox 55">
                <a:extLst>
                  <a:ext uri="{FF2B5EF4-FFF2-40B4-BE49-F238E27FC236}">
                    <a16:creationId xmlns:a16="http://schemas.microsoft.com/office/drawing/2014/main" id="{A8B32E16-577B-A383-C926-E4B8C23EC2D7}"/>
                  </a:ext>
                </a:extLst>
              </p:cNvPr>
              <p:cNvSpPr txBox="1">
                <a:spLocks noRot="1" noChangeAspect="1" noMove="1" noResize="1" noEditPoints="1" noAdjustHandles="1" noChangeArrowheads="1" noChangeShapeType="1" noTextEdit="1"/>
              </p:cNvSpPr>
              <p:nvPr/>
            </p:nvSpPr>
            <p:spPr>
              <a:xfrm>
                <a:off x="10924609" y="22308802"/>
                <a:ext cx="3165359" cy="64633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10571796-64BB-4B0B-F647-1C655897F202}"/>
                  </a:ext>
                </a:extLst>
              </p:cNvPr>
              <p:cNvSpPr txBox="1"/>
              <p:nvPr/>
            </p:nvSpPr>
            <p:spPr>
              <a:xfrm>
                <a:off x="10927080" y="23647323"/>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(2)</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57" name="TextBox 56">
                <a:extLst>
                  <a:ext uri="{FF2B5EF4-FFF2-40B4-BE49-F238E27FC236}">
                    <a16:creationId xmlns:a16="http://schemas.microsoft.com/office/drawing/2014/main" id="{10571796-64BB-4B0B-F647-1C655897F202}"/>
                  </a:ext>
                </a:extLst>
              </p:cNvPr>
              <p:cNvSpPr txBox="1">
                <a:spLocks noRot="1" noChangeAspect="1" noMove="1" noResize="1" noEditPoints="1" noAdjustHandles="1" noChangeArrowheads="1" noChangeShapeType="1" noTextEdit="1"/>
              </p:cNvSpPr>
              <p:nvPr/>
            </p:nvSpPr>
            <p:spPr>
              <a:xfrm>
                <a:off x="10927080" y="23647323"/>
                <a:ext cx="3165359" cy="64633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A8CDDD5D-A437-6A42-E6F6-E00A99BA44D5}"/>
                  </a:ext>
                </a:extLst>
              </p:cNvPr>
              <p:cNvSpPr txBox="1"/>
              <p:nvPr/>
            </p:nvSpPr>
            <p:spPr>
              <a:xfrm>
                <a:off x="10927080" y="2517586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(3)</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58" name="TextBox 57">
                <a:extLst>
                  <a:ext uri="{FF2B5EF4-FFF2-40B4-BE49-F238E27FC236}">
                    <a16:creationId xmlns:a16="http://schemas.microsoft.com/office/drawing/2014/main" id="{A8CDDD5D-A437-6A42-E6F6-E00A99BA44D5}"/>
                  </a:ext>
                </a:extLst>
              </p:cNvPr>
              <p:cNvSpPr txBox="1">
                <a:spLocks noRot="1" noChangeAspect="1" noMove="1" noResize="1" noEditPoints="1" noAdjustHandles="1" noChangeArrowheads="1" noChangeShapeType="1" noTextEdit="1"/>
              </p:cNvSpPr>
              <p:nvPr/>
            </p:nvSpPr>
            <p:spPr>
              <a:xfrm>
                <a:off x="10927080" y="25175868"/>
                <a:ext cx="3165359" cy="6463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6C8B543B-100B-99ED-6B1C-1E78A1D6AB29}"/>
                  </a:ext>
                </a:extLst>
              </p:cNvPr>
              <p:cNvSpPr txBox="1"/>
              <p:nvPr/>
            </p:nvSpPr>
            <p:spPr>
              <a:xfrm>
                <a:off x="21594337" y="1267119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(4)</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59" name="TextBox 58">
                <a:extLst>
                  <a:ext uri="{FF2B5EF4-FFF2-40B4-BE49-F238E27FC236}">
                    <a16:creationId xmlns:a16="http://schemas.microsoft.com/office/drawing/2014/main" id="{6C8B543B-100B-99ED-6B1C-1E78A1D6AB29}"/>
                  </a:ext>
                </a:extLst>
              </p:cNvPr>
              <p:cNvSpPr txBox="1">
                <a:spLocks noRot="1" noChangeAspect="1" noMove="1" noResize="1" noEditPoints="1" noAdjustHandles="1" noChangeArrowheads="1" noChangeShapeType="1" noTextEdit="1"/>
              </p:cNvSpPr>
              <p:nvPr/>
            </p:nvSpPr>
            <p:spPr>
              <a:xfrm>
                <a:off x="21594337" y="12671198"/>
                <a:ext cx="3165359" cy="64633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630EF78B-6F92-DBC8-06CB-286007F54970}"/>
                  </a:ext>
                </a:extLst>
              </p:cNvPr>
              <p:cNvSpPr txBox="1"/>
              <p:nvPr/>
            </p:nvSpPr>
            <p:spPr>
              <a:xfrm>
                <a:off x="23133153" y="15666017"/>
                <a:ext cx="3165359" cy="523220"/>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(5)</m:t>
                      </m:r>
                    </m:oMath>
                  </m:oMathPara>
                </a14:m>
                <a:endParaRPr lang="en-US" sz="28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60" name="TextBox 59">
                <a:extLst>
                  <a:ext uri="{FF2B5EF4-FFF2-40B4-BE49-F238E27FC236}">
                    <a16:creationId xmlns:a16="http://schemas.microsoft.com/office/drawing/2014/main" id="{630EF78B-6F92-DBC8-06CB-286007F54970}"/>
                  </a:ext>
                </a:extLst>
              </p:cNvPr>
              <p:cNvSpPr txBox="1">
                <a:spLocks noRot="1" noChangeAspect="1" noMove="1" noResize="1" noEditPoints="1" noAdjustHandles="1" noChangeArrowheads="1" noChangeShapeType="1" noTextEdit="1"/>
              </p:cNvSpPr>
              <p:nvPr/>
            </p:nvSpPr>
            <p:spPr>
              <a:xfrm>
                <a:off x="23133153" y="15666017"/>
                <a:ext cx="3165359" cy="52322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7EFAF178-974A-2BC0-E315-3E83C8A401C5}"/>
                  </a:ext>
                </a:extLst>
              </p:cNvPr>
              <p:cNvSpPr txBox="1"/>
              <p:nvPr/>
            </p:nvSpPr>
            <p:spPr>
              <a:xfrm>
                <a:off x="25613364" y="2298837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(6)</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61" name="TextBox 60">
                <a:extLst>
                  <a:ext uri="{FF2B5EF4-FFF2-40B4-BE49-F238E27FC236}">
                    <a16:creationId xmlns:a16="http://schemas.microsoft.com/office/drawing/2014/main" id="{7EFAF178-974A-2BC0-E315-3E83C8A401C5}"/>
                  </a:ext>
                </a:extLst>
              </p:cNvPr>
              <p:cNvSpPr txBox="1">
                <a:spLocks noRot="1" noChangeAspect="1" noMove="1" noResize="1" noEditPoints="1" noAdjustHandles="1" noChangeArrowheads="1" noChangeShapeType="1" noTextEdit="1"/>
              </p:cNvSpPr>
              <p:nvPr/>
            </p:nvSpPr>
            <p:spPr>
              <a:xfrm>
                <a:off x="25613364" y="22988378"/>
                <a:ext cx="3165359" cy="646331"/>
              </a:xfrm>
              <a:prstGeom prst="rect">
                <a:avLst/>
              </a:prstGeom>
              <a:blipFill>
                <a:blip r:embed="rId21"/>
                <a:stretch>
                  <a:fillRect/>
                </a:stretch>
              </a:blipFill>
            </p:spPr>
            <p:txBody>
              <a:bodyPr/>
              <a:lstStyle/>
              <a:p>
                <a:r>
                  <a:rPr lang="en-US">
                    <a:noFill/>
                  </a:rPr>
                  <a:t> </a:t>
                </a:r>
              </a:p>
            </p:txBody>
          </p:sp>
        </mc:Fallback>
      </mc:AlternateContent>
      <p:pic>
        <p:nvPicPr>
          <p:cNvPr id="1025" name="Picture 1024" descr="A red and black sound wave">
            <a:extLst>
              <a:ext uri="{FF2B5EF4-FFF2-40B4-BE49-F238E27FC236}">
                <a16:creationId xmlns:a16="http://schemas.microsoft.com/office/drawing/2014/main" id="{CC94970B-5BBB-F2E0-D8F4-71F79745C2BB}"/>
              </a:ext>
            </a:extLst>
          </p:cNvPr>
          <p:cNvPicPr>
            <a:picLocks noChangeAspect="1"/>
          </p:cNvPicPr>
          <p:nvPr/>
        </p:nvPicPr>
        <p:blipFill>
          <a:blip r:embed="rId22"/>
          <a:stretch>
            <a:fillRect/>
          </a:stretch>
        </p:blipFill>
        <p:spPr>
          <a:xfrm>
            <a:off x="1436297" y="16936730"/>
            <a:ext cx="12326255" cy="3800783"/>
          </a:xfrm>
          <a:prstGeom prst="rect">
            <a:avLst/>
          </a:prstGeom>
        </p:spPr>
      </p:pic>
      <p:pic>
        <p:nvPicPr>
          <p:cNvPr id="1032" name="Picture 1031" descr="A blue dots on a black background">
            <a:extLst>
              <a:ext uri="{FF2B5EF4-FFF2-40B4-BE49-F238E27FC236}">
                <a16:creationId xmlns:a16="http://schemas.microsoft.com/office/drawing/2014/main" id="{EE5AF0CE-7BB7-8683-323D-7ECE922331A6}"/>
              </a:ext>
            </a:extLst>
          </p:cNvPr>
          <p:cNvPicPr>
            <a:picLocks noChangeAspect="1"/>
          </p:cNvPicPr>
          <p:nvPr/>
        </p:nvPicPr>
        <p:blipFill>
          <a:blip r:embed="rId23"/>
          <a:stretch>
            <a:fillRect/>
          </a:stretch>
        </p:blipFill>
        <p:spPr>
          <a:xfrm>
            <a:off x="24702591" y="12121372"/>
            <a:ext cx="4152332" cy="4499599"/>
          </a:xfrm>
          <a:prstGeom prst="rect">
            <a:avLst/>
          </a:prstGeom>
        </p:spPr>
      </p:pic>
      <p:pic>
        <p:nvPicPr>
          <p:cNvPr id="1033" name="Picture 4">
            <a:extLst>
              <a:ext uri="{FF2B5EF4-FFF2-40B4-BE49-F238E27FC236}">
                <a16:creationId xmlns:a16="http://schemas.microsoft.com/office/drawing/2014/main" id="{E27F3DCA-5DF6-A123-A242-0E640F79159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116055" y="31129371"/>
            <a:ext cx="6956563" cy="6652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35" name="TextBox 1034">
                <a:extLst>
                  <a:ext uri="{FF2B5EF4-FFF2-40B4-BE49-F238E27FC236}">
                    <a16:creationId xmlns:a16="http://schemas.microsoft.com/office/drawing/2014/main" id="{5CE10A56-CEB1-487D-0932-CC3F58649B0C}"/>
                  </a:ext>
                </a:extLst>
              </p:cNvPr>
              <p:cNvSpPr txBox="1"/>
              <p:nvPr/>
            </p:nvSpPr>
            <p:spPr>
              <a:xfrm>
                <a:off x="23783674" y="264598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(7)</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1035" name="TextBox 1034">
                <a:extLst>
                  <a:ext uri="{FF2B5EF4-FFF2-40B4-BE49-F238E27FC236}">
                    <a16:creationId xmlns:a16="http://schemas.microsoft.com/office/drawing/2014/main" id="{5CE10A56-CEB1-487D-0932-CC3F58649B0C}"/>
                  </a:ext>
                </a:extLst>
              </p:cNvPr>
              <p:cNvSpPr txBox="1">
                <a:spLocks noRot="1" noChangeAspect="1" noMove="1" noResize="1" noEditPoints="1" noAdjustHandles="1" noChangeArrowheads="1" noChangeShapeType="1" noTextEdit="1"/>
              </p:cNvSpPr>
              <p:nvPr/>
            </p:nvSpPr>
            <p:spPr>
              <a:xfrm>
                <a:off x="23783674" y="26459844"/>
                <a:ext cx="3165359" cy="646331"/>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6" name="TextBox 1035">
                <a:extLst>
                  <a:ext uri="{FF2B5EF4-FFF2-40B4-BE49-F238E27FC236}">
                    <a16:creationId xmlns:a16="http://schemas.microsoft.com/office/drawing/2014/main" id="{2EC3FF63-03B8-1310-7439-19700B4FA111}"/>
                  </a:ext>
                </a:extLst>
              </p:cNvPr>
              <p:cNvSpPr txBox="1"/>
              <p:nvPr/>
            </p:nvSpPr>
            <p:spPr>
              <a:xfrm>
                <a:off x="24759696" y="310883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(8)</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p:sp>
            <p:nvSpPr>
              <p:cNvPr id="1036" name="TextBox 1035">
                <a:extLst>
                  <a:ext uri="{FF2B5EF4-FFF2-40B4-BE49-F238E27FC236}">
                    <a16:creationId xmlns:a16="http://schemas.microsoft.com/office/drawing/2014/main" id="{2EC3FF63-03B8-1310-7439-19700B4FA111}"/>
                  </a:ext>
                </a:extLst>
              </p:cNvPr>
              <p:cNvSpPr txBox="1">
                <a:spLocks noRot="1" noChangeAspect="1" noMove="1" noResize="1" noEditPoints="1" noAdjustHandles="1" noChangeArrowheads="1" noChangeShapeType="1" noTextEdit="1"/>
              </p:cNvSpPr>
              <p:nvPr/>
            </p:nvSpPr>
            <p:spPr>
              <a:xfrm>
                <a:off x="24759696" y="31088344"/>
                <a:ext cx="3165359" cy="646331"/>
              </a:xfrm>
              <a:prstGeom prst="rect">
                <a:avLst/>
              </a:prstGeom>
              <a:blipFill>
                <a:blip r:embed="rId26"/>
                <a:stretch>
                  <a:fillRect/>
                </a:stretch>
              </a:blipFill>
            </p:spPr>
            <p:txBody>
              <a:bodyPr/>
              <a:lstStyle/>
              <a:p>
                <a:r>
                  <a:rPr lang="en-US">
                    <a:noFill/>
                  </a:rPr>
                  <a:t> </a:t>
                </a:r>
              </a:p>
            </p:txBody>
          </p:sp>
        </mc:Fallback>
      </mc:AlternateContent>
      <p:pic>
        <p:nvPicPr>
          <p:cNvPr id="1037" name="Picture 6">
            <a:extLst>
              <a:ext uri="{FF2B5EF4-FFF2-40B4-BE49-F238E27FC236}">
                <a16:creationId xmlns:a16="http://schemas.microsoft.com/office/drawing/2014/main" id="{2B5C0DDA-7266-89EB-3B5D-76D64A5238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70164" y="9325065"/>
            <a:ext cx="9078936" cy="7146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15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5"/>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6"/>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Tree>
    <p:extLst>
      <p:ext uri="{BB962C8B-B14F-4D97-AF65-F5344CB8AC3E}">
        <p14:creationId xmlns:p14="http://schemas.microsoft.com/office/powerpoint/2010/main" val="331312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6796</TotalTime>
  <Words>5024</Words>
  <Application>Microsoft Office PowerPoint</Application>
  <PresentationFormat>Custom</PresentationFormat>
  <Paragraphs>186</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170</cp:revision>
  <cp:lastPrinted>2018-10-04T13:58:04Z</cp:lastPrinted>
  <dcterms:created xsi:type="dcterms:W3CDTF">2018-05-04T16:01:53Z</dcterms:created>
  <dcterms:modified xsi:type="dcterms:W3CDTF">2023-08-01T20:27:26Z</dcterms:modified>
</cp:coreProperties>
</file>